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notesMasterIdLst>
    <p:notesMasterId r:id="rId15"/>
  </p:notesMasterIdLst>
  <p:sldIdLst>
    <p:sldId id="257" r:id="rId4"/>
    <p:sldId id="260" r:id="rId5"/>
    <p:sldId id="275" r:id="rId6"/>
    <p:sldId id="276" r:id="rId7"/>
    <p:sldId id="278" r:id="rId8"/>
    <p:sldId id="279" r:id="rId9"/>
    <p:sldId id="281" r:id="rId10"/>
    <p:sldId id="277" r:id="rId11"/>
    <p:sldId id="282" r:id="rId12"/>
    <p:sldId id="28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7C741-FE88-4E17-A2FE-FD07714B2062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75C52-4FC3-4CF9-94D1-6DD9B3CC4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3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80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95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448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524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03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7412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3886200"/>
            <a:ext cx="41656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3886200"/>
            <a:ext cx="41656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456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2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78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677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753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215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9765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128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1844676"/>
            <a:ext cx="2590800" cy="5013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844676"/>
            <a:ext cx="7569200" cy="5013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530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3225800"/>
            <a:ext cx="12192000" cy="3632200"/>
          </a:xfrm>
          <a:prstGeom prst="rect">
            <a:avLst/>
          </a:prstGeom>
          <a:gradFill flip="none" rotWithShape="1">
            <a:gsLst>
              <a:gs pos="44000">
                <a:srgbClr val="CBCBCB">
                  <a:alpha val="22000"/>
                </a:srgbClr>
              </a:gs>
              <a:gs pos="100000">
                <a:srgbClr val="5F5F5F">
                  <a:alpha val="1900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895"/>
            <a:endParaRPr lang="en-US" sz="2399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4987990"/>
            <a:ext cx="10363200" cy="610820"/>
          </a:xfrm>
        </p:spPr>
        <p:txBody>
          <a:bodyPr/>
          <a:lstStyle>
            <a:lvl1pPr algn="ctr">
              <a:defRPr lang="en-US" sz="3999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509360"/>
            <a:ext cx="8534401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399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6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370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9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272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35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533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1pPr>
            <a:lvl2pPr marL="609422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2pPr>
            <a:lvl3pPr marL="121884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267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4pPr>
            <a:lvl5pPr marL="2437689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5pPr>
            <a:lvl6pPr marL="3047111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6pPr>
            <a:lvl7pPr marL="3656534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7pPr>
            <a:lvl8pPr marL="4265955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8pPr>
            <a:lvl9pPr marL="4875378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22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32"/>
            </a:lvl1pPr>
            <a:lvl2pPr>
              <a:defRPr sz="3199"/>
            </a:lvl2pPr>
            <a:lvl3pPr>
              <a:defRPr sz="2666"/>
            </a:lvl3pPr>
            <a:lvl4pPr>
              <a:defRPr sz="2399"/>
            </a:lvl4pPr>
            <a:lvl5pPr>
              <a:defRPr sz="2399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32"/>
            </a:lvl1pPr>
            <a:lvl2pPr>
              <a:defRPr sz="3199"/>
            </a:lvl2pPr>
            <a:lvl3pPr>
              <a:defRPr sz="2666"/>
            </a:lvl3pPr>
            <a:lvl4pPr>
              <a:defRPr sz="2399"/>
            </a:lvl4pPr>
            <a:lvl5pPr>
              <a:defRPr sz="2399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260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22" indent="0">
              <a:buNone/>
              <a:defRPr sz="2666" b="1"/>
            </a:lvl2pPr>
            <a:lvl3pPr marL="1218845" indent="0">
              <a:buNone/>
              <a:defRPr sz="2399" b="1"/>
            </a:lvl3pPr>
            <a:lvl4pPr marL="1828267" indent="0">
              <a:buNone/>
              <a:defRPr sz="2133" b="1"/>
            </a:lvl4pPr>
            <a:lvl5pPr marL="2437689" indent="0">
              <a:buNone/>
              <a:defRPr sz="2133" b="1"/>
            </a:lvl5pPr>
            <a:lvl6pPr marL="3047111" indent="0">
              <a:buNone/>
              <a:defRPr sz="2133" b="1"/>
            </a:lvl6pPr>
            <a:lvl7pPr marL="3656534" indent="0">
              <a:buNone/>
              <a:defRPr sz="2133" b="1"/>
            </a:lvl7pPr>
            <a:lvl8pPr marL="4265955" indent="0">
              <a:buNone/>
              <a:defRPr sz="2133" b="1"/>
            </a:lvl8pPr>
            <a:lvl9pPr marL="48753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199"/>
            </a:lvl1pPr>
            <a:lvl2pPr>
              <a:defRPr sz="2666"/>
            </a:lvl2pPr>
            <a:lvl3pPr>
              <a:defRPr sz="2399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22" indent="0">
              <a:buNone/>
              <a:defRPr sz="2666" b="1"/>
            </a:lvl2pPr>
            <a:lvl3pPr marL="1218845" indent="0">
              <a:buNone/>
              <a:defRPr sz="2399" b="1"/>
            </a:lvl3pPr>
            <a:lvl4pPr marL="1828267" indent="0">
              <a:buNone/>
              <a:defRPr sz="2133" b="1"/>
            </a:lvl4pPr>
            <a:lvl5pPr marL="2437689" indent="0">
              <a:buNone/>
              <a:defRPr sz="2133" b="1"/>
            </a:lvl5pPr>
            <a:lvl6pPr marL="3047111" indent="0">
              <a:buNone/>
              <a:defRPr sz="2133" b="1"/>
            </a:lvl6pPr>
            <a:lvl7pPr marL="3656534" indent="0">
              <a:buNone/>
              <a:defRPr sz="2133" b="1"/>
            </a:lvl7pPr>
            <a:lvl8pPr marL="4265955" indent="0">
              <a:buNone/>
              <a:defRPr sz="2133" b="1"/>
            </a:lvl8pPr>
            <a:lvl9pPr marL="48753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199"/>
            </a:lvl1pPr>
            <a:lvl2pPr>
              <a:defRPr sz="2666"/>
            </a:lvl2pPr>
            <a:lvl3pPr>
              <a:defRPr sz="2399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26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1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04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9921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1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990600"/>
            <a:ext cx="10972801" cy="508000"/>
          </a:xfrm>
        </p:spPr>
        <p:txBody>
          <a:bodyPr>
            <a:noAutofit/>
          </a:bodyPr>
          <a:lstStyle>
            <a:lvl1pPr marL="0" indent="0">
              <a:buNone/>
              <a:defRPr sz="1866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Subtitle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87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05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73050"/>
            <a:ext cx="4011084" cy="1162051"/>
          </a:xfr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266"/>
            </a:lvl1pPr>
            <a:lvl2pPr>
              <a:defRPr sz="3732"/>
            </a:lvl2pPr>
            <a:lvl3pPr>
              <a:defRPr sz="3199"/>
            </a:lvl3pPr>
            <a:lvl4pPr>
              <a:defRPr sz="2666"/>
            </a:lvl4pPr>
            <a:lvl5pPr>
              <a:defRPr sz="2666"/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4" y="1435103"/>
            <a:ext cx="4011084" cy="4691063"/>
          </a:xfrm>
        </p:spPr>
        <p:txBody>
          <a:bodyPr/>
          <a:lstStyle>
            <a:lvl1pPr marL="0" indent="0">
              <a:buNone/>
              <a:defRPr sz="1866"/>
            </a:lvl1pPr>
            <a:lvl2pPr marL="609422" indent="0">
              <a:buNone/>
              <a:defRPr sz="1600"/>
            </a:lvl2pPr>
            <a:lvl3pPr marL="1218845" indent="0">
              <a:buNone/>
              <a:defRPr sz="1333"/>
            </a:lvl3pPr>
            <a:lvl4pPr marL="1828267" indent="0">
              <a:buNone/>
              <a:defRPr sz="1200"/>
            </a:lvl4pPr>
            <a:lvl5pPr marL="2437689" indent="0">
              <a:buNone/>
              <a:defRPr sz="1200"/>
            </a:lvl5pPr>
            <a:lvl6pPr marL="3047111" indent="0">
              <a:buNone/>
              <a:defRPr sz="1200"/>
            </a:lvl6pPr>
            <a:lvl7pPr marL="3656534" indent="0">
              <a:buNone/>
              <a:defRPr sz="1200"/>
            </a:lvl7pPr>
            <a:lvl8pPr marL="4265955" indent="0">
              <a:buNone/>
              <a:defRPr sz="1200"/>
            </a:lvl8pPr>
            <a:lvl9pPr marL="48753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292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2"/>
            <a:ext cx="7315200" cy="566739"/>
          </a:xfr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4266"/>
            </a:lvl1pPr>
            <a:lvl2pPr marL="609422" indent="0">
              <a:buNone/>
              <a:defRPr sz="3732"/>
            </a:lvl2pPr>
            <a:lvl3pPr marL="1218845" indent="0">
              <a:buNone/>
              <a:defRPr sz="3199"/>
            </a:lvl3pPr>
            <a:lvl4pPr marL="1828267" indent="0">
              <a:buNone/>
              <a:defRPr sz="2666"/>
            </a:lvl4pPr>
            <a:lvl5pPr marL="2437689" indent="0">
              <a:buNone/>
              <a:defRPr sz="2666"/>
            </a:lvl5pPr>
            <a:lvl6pPr marL="3047111" indent="0">
              <a:buNone/>
              <a:defRPr sz="2666"/>
            </a:lvl6pPr>
            <a:lvl7pPr marL="3656534" indent="0">
              <a:buNone/>
              <a:defRPr sz="2666"/>
            </a:lvl7pPr>
            <a:lvl8pPr marL="4265955" indent="0">
              <a:buNone/>
              <a:defRPr sz="2666"/>
            </a:lvl8pPr>
            <a:lvl9pPr marL="4875378" indent="0">
              <a:buNone/>
              <a:defRPr sz="266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40"/>
            <a:ext cx="7315200" cy="804863"/>
          </a:xfrm>
        </p:spPr>
        <p:txBody>
          <a:bodyPr/>
          <a:lstStyle>
            <a:lvl1pPr marL="0" indent="0">
              <a:buNone/>
              <a:defRPr sz="1866"/>
            </a:lvl1pPr>
            <a:lvl2pPr marL="609422" indent="0">
              <a:buNone/>
              <a:defRPr sz="1600"/>
            </a:lvl2pPr>
            <a:lvl3pPr marL="1218845" indent="0">
              <a:buNone/>
              <a:defRPr sz="1333"/>
            </a:lvl3pPr>
            <a:lvl4pPr marL="1828267" indent="0">
              <a:buNone/>
              <a:defRPr sz="1200"/>
            </a:lvl4pPr>
            <a:lvl5pPr marL="2437689" indent="0">
              <a:buNone/>
              <a:defRPr sz="1200"/>
            </a:lvl5pPr>
            <a:lvl6pPr marL="3047111" indent="0">
              <a:buNone/>
              <a:defRPr sz="1200"/>
            </a:lvl6pPr>
            <a:lvl7pPr marL="3656534" indent="0">
              <a:buNone/>
              <a:defRPr sz="1200"/>
            </a:lvl7pPr>
            <a:lvl8pPr marL="4265955" indent="0">
              <a:buNone/>
              <a:defRPr sz="1200"/>
            </a:lvl8pPr>
            <a:lvl9pPr marL="48753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66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66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54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1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990600"/>
            <a:ext cx="10972801" cy="508000"/>
          </a:xfrm>
        </p:spPr>
        <p:txBody>
          <a:bodyPr>
            <a:noAutofit/>
          </a:bodyPr>
          <a:lstStyle>
            <a:lvl1pPr marL="0" indent="0">
              <a:buNone/>
              <a:defRPr sz="186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Subtitle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77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bg>
      <p:bgPr>
        <a:gradFill flip="none" rotWithShape="1">
          <a:gsLst>
            <a:gs pos="81000">
              <a:schemeClr val="bg1">
                <a:lumMod val="95000"/>
              </a:schemeClr>
            </a:gs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42"/>
            <a:ext cx="6705600" cy="711081"/>
          </a:xfrm>
        </p:spPr>
        <p:txBody>
          <a:bodyPr>
            <a:noAutofit/>
          </a:bodyPr>
          <a:lstStyle>
            <a:lvl1pPr>
              <a:defRPr sz="3599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E2B0-FEF2-4C8F-90A4-46C9D72643E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4/8/2020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SlideModel.com</a:t>
            </a: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30000" y="6356354"/>
            <a:ext cx="762001" cy="365125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0" tIns="91440" rIns="0" bIns="91440" numCol="1" anchor="ctr" anchorCtr="1" compatLnSpc="1">
            <a:prstTxWarp prst="textNoShape">
              <a:avLst/>
            </a:prstTxWarp>
          </a:bodyPr>
          <a:lstStyle>
            <a:lvl1pPr algn="r">
              <a:defRPr lang="en-US" sz="1400" kern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E69268-9C8B-4EBF-A9EE-DC5DC2D48DC3}" type="slidenum">
              <a:rPr lang="es-UY">
                <a:solidFill>
                  <a:srgbClr val="FFFFFF"/>
                </a:solidFill>
              </a:rPr>
              <a:pPr/>
              <a:t>‹#›</a:t>
            </a:fld>
            <a:endParaRPr lang="es-UY" dirty="0">
              <a:solidFill>
                <a:srgbClr val="FFFFFF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7480301" y="362139"/>
            <a:ext cx="4114800" cy="533400"/>
          </a:xfrm>
        </p:spPr>
        <p:txBody>
          <a:bodyPr anchor="ctr">
            <a:noAutofit/>
          </a:bodyPr>
          <a:lstStyle>
            <a:lvl1pPr marL="0" indent="0" algn="r">
              <a:buNone/>
              <a:defRPr sz="1999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Breadcrumb 1 &gt; Breadcrumb 2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07024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eft Clipart Right"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684391" y="1066800"/>
            <a:ext cx="4192092" cy="762000"/>
          </a:xfrm>
        </p:spPr>
        <p:txBody>
          <a:bodyPr>
            <a:noAutofit/>
          </a:bodyPr>
          <a:lstStyle>
            <a:lvl1pPr>
              <a:defRPr sz="3999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684391" y="2057400"/>
            <a:ext cx="4192092" cy="381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865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 smtClean="0"/>
              <a:t>SlideModel.com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srgbClr val="080808">
                    <a:tint val="75000"/>
                  </a:srgbClr>
                </a:solidFill>
              </a:rPr>
              <a:pPr/>
              <a:t>4/8/2020</a:t>
            </a:fld>
            <a:endParaRPr lang="en-US">
              <a:solidFill>
                <a:srgbClr val="080808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80808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srgbClr val="080808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8080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68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75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1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781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61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>
              <a:sym typeface="Helvetic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63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/>
          </p:cNvSpPr>
          <p:nvPr/>
        </p:nvSpPr>
        <p:spPr bwMode="auto">
          <a:xfrm>
            <a:off x="11999384" y="0"/>
            <a:ext cx="192616" cy="1371600"/>
          </a:xfrm>
          <a:custGeom>
            <a:avLst/>
            <a:gdLst>
              <a:gd name="T0" fmla="*/ 966547048 w 21600"/>
              <a:gd name="T1" fmla="*/ 2147483647 h 21600"/>
              <a:gd name="T2" fmla="*/ 966547048 w 21600"/>
              <a:gd name="T3" fmla="*/ 2147483647 h 21600"/>
              <a:gd name="T4" fmla="*/ 966547048 w 21600"/>
              <a:gd name="T5" fmla="*/ 2147483647 h 21600"/>
              <a:gd name="T6" fmla="*/ 966547048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D128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45720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>
              <a:solidFill>
                <a:srgbClr val="000000"/>
              </a:solidFill>
              <a:sym typeface="Helvetica" charset="0"/>
            </a:endParaRPr>
          </a:p>
        </p:txBody>
      </p:sp>
      <p:sp>
        <p:nvSpPr>
          <p:cNvPr id="3075" name="AutoShape 2"/>
          <p:cNvSpPr>
            <a:spLocks/>
          </p:cNvSpPr>
          <p:nvPr/>
        </p:nvSpPr>
        <p:spPr bwMode="auto">
          <a:xfrm>
            <a:off x="11999384" y="1371600"/>
            <a:ext cx="192616" cy="5486400"/>
          </a:xfrm>
          <a:custGeom>
            <a:avLst/>
            <a:gdLst>
              <a:gd name="T0" fmla="*/ 966547048 w 21600"/>
              <a:gd name="T1" fmla="*/ 2147483647 h 21600"/>
              <a:gd name="T2" fmla="*/ 966547048 w 21600"/>
              <a:gd name="T3" fmla="*/ 2147483647 h 21600"/>
              <a:gd name="T4" fmla="*/ 966547048 w 21600"/>
              <a:gd name="T5" fmla="*/ 2147483647 h 21600"/>
              <a:gd name="T6" fmla="*/ 966547048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45720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>
              <a:solidFill>
                <a:srgbClr val="000000"/>
              </a:solidFill>
              <a:sym typeface="Helvetica" charset="0"/>
            </a:endParaRPr>
          </a:p>
        </p:txBody>
      </p:sp>
      <p:pic>
        <p:nvPicPr>
          <p:cNvPr id="3076" name="Picture 3" descr="image4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9"/>
          <a:stretch>
            <a:fillRect/>
          </a:stretch>
        </p:blipFill>
        <p:spPr bwMode="auto">
          <a:xfrm>
            <a:off x="0" y="0"/>
            <a:ext cx="1221951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22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marL="342900" indent="-342900" algn="ctr" defTabSz="45720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defTabSz="45720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defTabSz="45720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defTabSz="45720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defTabSz="45720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image2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6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914400" y="1844676"/>
            <a:ext cx="103632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1828800" y="3886200"/>
            <a:ext cx="8534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" charset="0"/>
              </a:rPr>
              <a:t>Second level</a:t>
            </a:r>
          </a:p>
          <a:p>
            <a:pPr lvl="2"/>
            <a:r>
              <a:rPr lang="en-US" smtClean="0">
                <a:sym typeface="Helvetica" charset="0"/>
              </a:rPr>
              <a:t>Third level</a:t>
            </a:r>
          </a:p>
          <a:p>
            <a:pPr lvl="3"/>
            <a:r>
              <a:rPr lang="en-US" smtClean="0">
                <a:sym typeface="Helvetica" charset="0"/>
              </a:rPr>
              <a:t>Fourth level</a:t>
            </a:r>
          </a:p>
          <a:p>
            <a:pPr lvl="4"/>
            <a:r>
              <a:rPr lang="en-US" smtClean="0">
                <a:sym typeface="Helvetica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309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defTabSz="457200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rgbClr val="EEEEEE"/>
            </a:gs>
            <a:gs pos="67000">
              <a:schemeClr val="bg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1" cy="711081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895"/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895"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3"/>
            <a:ext cx="3860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895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2" y="6356353"/>
            <a:ext cx="284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895"/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895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6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</p:sldLayoutIdLst>
  <p:timing>
    <p:tnLst>
      <p:par>
        <p:cTn id="1" dur="indefinite" restart="never" nodeType="tmRoot"/>
      </p:par>
    </p:tnLst>
  </p:timing>
  <p:txStyles>
    <p:titleStyle>
      <a:lvl1pPr algn="l" defTabSz="1218845" rtl="0" eaLnBrk="1" latinLnBrk="0" hangingPunct="1">
        <a:spcBef>
          <a:spcPct val="0"/>
        </a:spcBef>
        <a:buNone/>
        <a:defRPr sz="3199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457067" indent="-457067" algn="l" defTabSz="1218845" rtl="0" eaLnBrk="1" latinLnBrk="0" hangingPunct="1">
        <a:spcBef>
          <a:spcPct val="20000"/>
        </a:spcBef>
        <a:buFont typeface="Arial" pitchFamily="34" charset="0"/>
        <a:buChar char="•"/>
        <a:defRPr sz="3599" kern="1200">
          <a:solidFill>
            <a:schemeClr val="tx1"/>
          </a:solidFill>
          <a:latin typeface="+mj-lt"/>
          <a:ea typeface="+mn-ea"/>
          <a:cs typeface="+mn-cs"/>
        </a:defRPr>
      </a:lvl1pPr>
      <a:lvl2pPr marL="990311" indent="-380889" algn="l" defTabSz="1218845" rtl="0" eaLnBrk="1" latinLnBrk="0" hangingPunct="1">
        <a:spcBef>
          <a:spcPct val="20000"/>
        </a:spcBef>
        <a:buFont typeface="Arial" pitchFamily="34" charset="0"/>
        <a:buChar char="–"/>
        <a:defRPr sz="3199" kern="1200">
          <a:solidFill>
            <a:schemeClr val="tx1"/>
          </a:solidFill>
          <a:latin typeface="+mj-lt"/>
          <a:ea typeface="+mn-ea"/>
          <a:cs typeface="+mn-cs"/>
        </a:defRPr>
      </a:lvl2pPr>
      <a:lvl3pPr marL="1523555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j-lt"/>
          <a:ea typeface="+mn-ea"/>
          <a:cs typeface="+mn-cs"/>
        </a:defRPr>
      </a:lvl3pPr>
      <a:lvl4pPr marL="2132979" indent="-304712" algn="l" defTabSz="121884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400" indent="-304712" algn="l" defTabSz="121884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1822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1244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0666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0089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09422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218845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828267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4pPr>
      <a:lvl5pPr marL="2437689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5pPr>
      <a:lvl6pPr marL="3047111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656534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265955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875378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vid19.gou.go.ug/" TargetMode="External"/><Relationship Id="rId2" Type="http://schemas.openxmlformats.org/officeDocument/2006/relationships/hyperlink" Target="https://covidadmin.gou.go.ug/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health.go.ug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86141" y="3244334"/>
            <a:ext cx="3419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Candara" pitchFamily="34" charset="0"/>
              </a:rPr>
              <a:t>NITA-U Budget Framework Paper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2609379"/>
            <a:ext cx="87129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>
                <a:solidFill>
                  <a:schemeClr val="bg1"/>
                </a:solidFill>
              </a:rPr>
              <a:t>Just-in-time data: Using real-time data visualization to combat </a:t>
            </a:r>
            <a:r>
              <a:rPr lang="en-US" sz="3200" i="1" dirty="0" smtClean="0">
                <a:solidFill>
                  <a:schemeClr val="bg1"/>
                </a:solidFill>
              </a:rPr>
              <a:t>COVID-19</a:t>
            </a:r>
          </a:p>
          <a:p>
            <a:pPr algn="ctr"/>
            <a:endParaRPr lang="en-US" sz="3200" i="1" dirty="0">
              <a:solidFill>
                <a:schemeClr val="bg1"/>
              </a:solidFill>
            </a:endParaRPr>
          </a:p>
          <a:p>
            <a:pPr algn="ctr"/>
            <a:endParaRPr lang="en-US" i="1" dirty="0" smtClean="0">
              <a:solidFill>
                <a:schemeClr val="bg1"/>
              </a:solidFill>
            </a:endParaRPr>
          </a:p>
          <a:p>
            <a:pPr algn="ctr"/>
            <a:endParaRPr lang="en-US" i="1" dirty="0">
              <a:solidFill>
                <a:schemeClr val="bg1"/>
              </a:solidFill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</a:rPr>
              <a:t>Data Science Africa: COVID-19 Response Webinar, 8</a:t>
            </a:r>
            <a:r>
              <a:rPr lang="en-US" i="1" baseline="30000" dirty="0" smtClean="0">
                <a:solidFill>
                  <a:schemeClr val="bg1"/>
                </a:solidFill>
              </a:rPr>
              <a:t>th</a:t>
            </a:r>
            <a:r>
              <a:rPr lang="en-US" i="1" dirty="0" smtClean="0">
                <a:solidFill>
                  <a:schemeClr val="bg1"/>
                </a:solidFill>
              </a:rPr>
              <a:t> April 2020</a:t>
            </a:r>
          </a:p>
          <a:p>
            <a:pPr algn="ctr"/>
            <a:endParaRPr lang="en-US" i="1" dirty="0">
              <a:solidFill>
                <a:schemeClr val="bg1"/>
              </a:solidFill>
            </a:endParaRPr>
          </a:p>
          <a:p>
            <a:pPr algn="ctr"/>
            <a:endParaRPr lang="en-US" i="1" dirty="0" smtClean="0">
              <a:solidFill>
                <a:schemeClr val="bg1"/>
              </a:solidFill>
            </a:endParaRPr>
          </a:p>
          <a:p>
            <a:pPr algn="ctr"/>
            <a:endParaRPr lang="en-US" i="1" dirty="0" smtClean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Osamai </a:t>
            </a:r>
            <a:r>
              <a:rPr lang="en-US" dirty="0" smtClean="0">
                <a:solidFill>
                  <a:schemeClr val="bg1"/>
                </a:solidFill>
              </a:rPr>
              <a:t>Osbert, CISA,COBIT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@osbertosamai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osbert.osamai@gmail.com</a:t>
            </a:r>
            <a:endParaRPr lang="en-GB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GB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1628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67299" y="696885"/>
            <a:ext cx="4425501" cy="5159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Links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AutoShape 2" descr="COVID-19: Looking for Helpers in the Medical Hardware Community ..."/>
          <p:cNvSpPr>
            <a:spLocks noChangeAspect="1" noChangeArrowheads="1"/>
          </p:cNvSpPr>
          <p:nvPr/>
        </p:nvSpPr>
        <p:spPr bwMode="auto">
          <a:xfrm>
            <a:off x="1559501" y="1387668"/>
            <a:ext cx="1460789" cy="14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05164" y="1948873"/>
            <a:ext cx="78693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>
                <a:hlinkClick r:id="rId2"/>
              </a:rPr>
              <a:t>https://covidadmin.gou.go.ug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>
                <a:hlinkClick r:id="rId3"/>
              </a:rPr>
              <a:t>https://covid19.gou.go.ug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>
                <a:hlinkClick r:id="rId4"/>
              </a:rPr>
              <a:t>https://health.go.ug</a:t>
            </a:r>
            <a:r>
              <a:rPr lang="en-US" dirty="0" smtClean="0"/>
              <a:t> </a:t>
            </a:r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700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631504" y="116632"/>
            <a:ext cx="7868096" cy="432048"/>
          </a:xfrm>
        </p:spPr>
        <p:txBody>
          <a:bodyPr/>
          <a:lstStyle/>
          <a:p>
            <a:pPr defTabSz="914400"/>
            <a:r>
              <a:rPr lang="en-GB" sz="2000" dirty="0">
                <a:latin typeface="Candara" pitchFamily="34" charset="0"/>
                <a:cs typeface="Arial" pitchFamily="34" charset="0"/>
              </a:rPr>
              <a:t/>
            </a:r>
            <a:br>
              <a:rPr lang="en-GB" sz="2000" dirty="0">
                <a:latin typeface="Candara" pitchFamily="34" charset="0"/>
                <a:cs typeface="Arial" pitchFamily="34" charset="0"/>
              </a:rPr>
            </a:br>
            <a:r>
              <a:rPr lang="en-GB" sz="2000" dirty="0">
                <a:latin typeface="Candara" pitchFamily="34" charset="0"/>
                <a:cs typeface="Arial" pitchFamily="34" charset="0"/>
              </a:rPr>
              <a:t/>
            </a:r>
            <a:br>
              <a:rPr lang="en-GB" sz="2000" dirty="0">
                <a:latin typeface="Candara" pitchFamily="34" charset="0"/>
                <a:cs typeface="Arial" pitchFamily="34" charset="0"/>
              </a:rPr>
            </a:br>
            <a:r>
              <a:rPr lang="en-GB" sz="2000" dirty="0">
                <a:latin typeface="Candara" pitchFamily="34" charset="0"/>
                <a:cs typeface="Arial" pitchFamily="34" charset="0"/>
              </a:rPr>
              <a:t/>
            </a:r>
            <a:br>
              <a:rPr lang="en-GB" sz="2000" dirty="0">
                <a:latin typeface="Candara" pitchFamily="34" charset="0"/>
                <a:cs typeface="Arial" pitchFamily="34" charset="0"/>
              </a:rPr>
            </a:br>
            <a:r>
              <a:rPr lang="en-GB" dirty="0">
                <a:latin typeface="Candara" pitchFamily="34" charset="0"/>
                <a:cs typeface="Arial" pitchFamily="34" charset="0"/>
              </a:rPr>
              <a:t/>
            </a:r>
            <a:br>
              <a:rPr lang="en-GB" dirty="0">
                <a:latin typeface="Candara" pitchFamily="34" charset="0"/>
                <a:cs typeface="Arial" pitchFamily="34" charset="0"/>
              </a:rPr>
            </a:br>
            <a:endParaRPr lang="en-US" dirty="0"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55840" y="2492897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000000"/>
                </a:solidFill>
                <a:ea typeface="Calibri"/>
                <a:cs typeface="Calibri"/>
              </a:rPr>
              <a:t>THANK YOU</a:t>
            </a:r>
            <a:endParaRPr lang="en-US" sz="3200" b="1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49100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67299" y="696885"/>
            <a:ext cx="4425501" cy="5159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THE COVID-19 </a:t>
            </a:r>
            <a:r>
              <a:rPr lang="en-US" sz="2800" b="1" dirty="0">
                <a:latin typeface="Century Gothic" panose="020B0502020202020204" pitchFamily="34" charset="0"/>
              </a:rPr>
              <a:t>PROBLEM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6836" y="1782618"/>
            <a:ext cx="96150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Points of Entry – Identifying high risk persons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Test Centers/Labs – Reporting of results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Monitoring of quarantines and tracing contacts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National communication – overrun call centers, uncoordinated information, fake news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/>
              <a:t>F</a:t>
            </a:r>
            <a:r>
              <a:rPr lang="en-US" dirty="0" smtClean="0"/>
              <a:t>ragmented  data sources/applications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Stretched situation room – long meetings etc.</a:t>
            </a:r>
          </a:p>
        </p:txBody>
      </p:sp>
      <p:sp>
        <p:nvSpPr>
          <p:cNvPr id="8" name="AutoShape 2" descr="COVID-19: Looking for Helpers in the Medical Hardware Community ..."/>
          <p:cNvSpPr>
            <a:spLocks noChangeAspect="1" noChangeArrowheads="1"/>
          </p:cNvSpPr>
          <p:nvPr/>
        </p:nvSpPr>
        <p:spPr bwMode="auto">
          <a:xfrm>
            <a:off x="1559501" y="1387668"/>
            <a:ext cx="1460789" cy="14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273" y="428195"/>
            <a:ext cx="3426690" cy="191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8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67299" y="696885"/>
            <a:ext cx="4425501" cy="5159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INTERVENTIONS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6836" y="1782618"/>
            <a:ext cx="96150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Data Entry tools (web/mobile/USSD) and dashboards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Tracking PoEs/border points/Arrivals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Monitoring contacts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Daily tracking of quarantines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Chat bot – to ease call center traffic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Integration of data sources (APIs) – limit number of applications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Information portals/FAQs/Knowledgebase for call center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/>
              <a:t>F</a:t>
            </a:r>
            <a:r>
              <a:rPr lang="en-US" dirty="0" smtClean="0"/>
              <a:t>ragmented  data sources/applications</a:t>
            </a:r>
          </a:p>
        </p:txBody>
      </p:sp>
      <p:sp>
        <p:nvSpPr>
          <p:cNvPr id="8" name="AutoShape 2" descr="COVID-19: Looking for Helpers in the Medical Hardware Community ..."/>
          <p:cNvSpPr>
            <a:spLocks noChangeAspect="1" noChangeArrowheads="1"/>
          </p:cNvSpPr>
          <p:nvPr/>
        </p:nvSpPr>
        <p:spPr bwMode="auto">
          <a:xfrm>
            <a:off x="1559501" y="1387668"/>
            <a:ext cx="1460789" cy="14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0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67299" y="696885"/>
            <a:ext cx="4425501" cy="5159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D</a:t>
            </a:r>
            <a:r>
              <a:rPr lang="en-US" sz="2800" b="1" dirty="0" smtClean="0">
                <a:latin typeface="Century Gothic" panose="020B0502020202020204" pitchFamily="34" charset="0"/>
              </a:rPr>
              <a:t>ashboards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AutoShape 2" descr="COVID-19: Looking for Helpers in the Medical Hardware Community ..."/>
          <p:cNvSpPr>
            <a:spLocks noChangeAspect="1" noChangeArrowheads="1"/>
          </p:cNvSpPr>
          <p:nvPr/>
        </p:nvSpPr>
        <p:spPr bwMode="auto">
          <a:xfrm>
            <a:off x="1559501" y="1387668"/>
            <a:ext cx="1460789" cy="14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" t="10267" r="2392" b="11034"/>
          <a:stretch/>
        </p:blipFill>
        <p:spPr>
          <a:xfrm>
            <a:off x="772743" y="1819564"/>
            <a:ext cx="8879257" cy="402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69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67299" y="696885"/>
            <a:ext cx="4425501" cy="5159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Dashboards - 2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AutoShape 2" descr="COVID-19: Looking for Helpers in the Medical Hardware Community ..."/>
          <p:cNvSpPr>
            <a:spLocks noChangeAspect="1" noChangeArrowheads="1"/>
          </p:cNvSpPr>
          <p:nvPr/>
        </p:nvSpPr>
        <p:spPr bwMode="auto">
          <a:xfrm>
            <a:off x="1559501" y="1387668"/>
            <a:ext cx="1460789" cy="14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48" y="1320155"/>
            <a:ext cx="10772179" cy="492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45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67299" y="696885"/>
            <a:ext cx="4425501" cy="5159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Dashboards - 2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AutoShape 2" descr="COVID-19: Looking for Helpers in the Medical Hardware Community ..."/>
          <p:cNvSpPr>
            <a:spLocks noChangeAspect="1" noChangeArrowheads="1"/>
          </p:cNvSpPr>
          <p:nvPr/>
        </p:nvSpPr>
        <p:spPr bwMode="auto">
          <a:xfrm>
            <a:off x="1559501" y="1387668"/>
            <a:ext cx="1460789" cy="14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5468" r="1768" b="10364"/>
          <a:stretch/>
        </p:blipFill>
        <p:spPr>
          <a:xfrm>
            <a:off x="618155" y="1588655"/>
            <a:ext cx="9237045" cy="445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8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67299" y="696885"/>
            <a:ext cx="4425501" cy="5159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Data collection tool 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AutoShape 2" descr="COVID-19: Looking for Helpers in the Medical Hardware Community ..."/>
          <p:cNvSpPr>
            <a:spLocks noChangeAspect="1" noChangeArrowheads="1"/>
          </p:cNvSpPr>
          <p:nvPr/>
        </p:nvSpPr>
        <p:spPr bwMode="auto">
          <a:xfrm>
            <a:off x="1559501" y="1387668"/>
            <a:ext cx="1460789" cy="14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628" r="3312" b="11726"/>
          <a:stretch/>
        </p:blipFill>
        <p:spPr>
          <a:xfrm>
            <a:off x="692727" y="1542473"/>
            <a:ext cx="8700656" cy="398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98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67299" y="696885"/>
            <a:ext cx="4425501" cy="5159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Take away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AutoShape 2" descr="COVID-19: Looking for Helpers in the Medical Hardware Community ..."/>
          <p:cNvSpPr>
            <a:spLocks noChangeAspect="1" noChangeArrowheads="1"/>
          </p:cNvSpPr>
          <p:nvPr/>
        </p:nvSpPr>
        <p:spPr bwMode="auto">
          <a:xfrm>
            <a:off x="1559501" y="1387668"/>
            <a:ext cx="1460789" cy="14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05164" y="1948873"/>
            <a:ext cx="78693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Quick delivery/</a:t>
            </a:r>
            <a:r>
              <a:rPr lang="en-US" dirty="0" err="1" smtClean="0"/>
              <a:t>Devops</a:t>
            </a:r>
            <a:endParaRPr lang="en-US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Integration of Systems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Coordinated teams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Scalable data products</a:t>
            </a:r>
          </a:p>
        </p:txBody>
      </p:sp>
    </p:spTree>
    <p:extLst>
      <p:ext uri="{BB962C8B-B14F-4D97-AF65-F5344CB8AC3E}">
        <p14:creationId xmlns:p14="http://schemas.microsoft.com/office/powerpoint/2010/main" val="130442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67299" y="696885"/>
            <a:ext cx="4425501" cy="5159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Century Gothic" panose="020B0502020202020204" pitchFamily="34" charset="0"/>
              </a:rPr>
              <a:t>Tools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AutoShape 2" descr="COVID-19: Looking for Helpers in the Medical Hardware Community ..."/>
          <p:cNvSpPr>
            <a:spLocks noChangeAspect="1" noChangeArrowheads="1"/>
          </p:cNvSpPr>
          <p:nvPr/>
        </p:nvSpPr>
        <p:spPr bwMode="auto">
          <a:xfrm>
            <a:off x="1559501" y="1387668"/>
            <a:ext cx="1460789" cy="14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05164" y="1948873"/>
            <a:ext cx="7869381" cy="2776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Python/Django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PHP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JavaScript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SQL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Ionic/Mobile 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97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round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round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>
          <a:solidFill>
            <a:schemeClr val="accent4"/>
          </a:solidFill>
          <a:prstDash val="dash"/>
          <a:round/>
          <a:headEnd/>
          <a:tailEnd/>
        </a:ln>
        <a:effectLst/>
        <a:extLst/>
      </a:spPr>
      <a:bodyPr lIns="50800" tIns="50800" rIns="50800" bIns="50800"/>
      <a:lstStyle>
        <a:defPPr marL="742950" indent="-285750">
          <a:lnSpc>
            <a:spcPct val="250000"/>
          </a:lnSpc>
          <a:buFont typeface="Wingdings" panose="05000000000000000000" pitchFamily="2" charset="2"/>
          <a:buChar char="q"/>
          <a:defRPr dirty="0" smtClean="0"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round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7_Office Theme">
  <a:themeElements>
    <a:clrScheme name="ThemeBMC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779B7"/>
      </a:accent1>
      <a:accent2>
        <a:srgbClr val="019ADD"/>
      </a:accent2>
      <a:accent3>
        <a:srgbClr val="6BC2ED"/>
      </a:accent3>
      <a:accent4>
        <a:srgbClr val="A7CCDF"/>
      </a:accent4>
      <a:accent5>
        <a:srgbClr val="595959"/>
      </a:accent5>
      <a:accent6>
        <a:srgbClr val="3F3F3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168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Candara</vt:lpstr>
      <vt:lpstr>Century Gothic</vt:lpstr>
      <vt:lpstr>Helvetica</vt:lpstr>
      <vt:lpstr>Open Sans</vt:lpstr>
      <vt:lpstr>Times New Roman</vt:lpstr>
      <vt:lpstr>Wingdings</vt:lpstr>
      <vt:lpstr>2_Office Theme</vt:lpstr>
      <vt:lpstr>1_Office Theme</vt:lpstr>
      <vt:lpstr>7_Office Theme</vt:lpstr>
      <vt:lpstr>PowerPoint Presentation</vt:lpstr>
      <vt:lpstr>THE COVID-19 PROBLEM</vt:lpstr>
      <vt:lpstr>INTERVENTIONS</vt:lpstr>
      <vt:lpstr>Dashboards</vt:lpstr>
      <vt:lpstr>Dashboards - 2</vt:lpstr>
      <vt:lpstr>Dashboards - 2</vt:lpstr>
      <vt:lpstr>Data collection tool </vt:lpstr>
      <vt:lpstr>Take away</vt:lpstr>
      <vt:lpstr>Tools</vt:lpstr>
      <vt:lpstr>Links</vt:lpstr>
      <vt:lpstr>  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Kirenga</dc:creator>
  <cp:lastModifiedBy>Osbert Osamai</cp:lastModifiedBy>
  <cp:revision>19</cp:revision>
  <dcterms:created xsi:type="dcterms:W3CDTF">2018-10-23T02:38:59Z</dcterms:created>
  <dcterms:modified xsi:type="dcterms:W3CDTF">2020-04-09T09:04:52Z</dcterms:modified>
</cp:coreProperties>
</file>